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wdp" ContentType="image/vnd.ms-photo"/>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648" r:id="rId1"/>
  </p:sldMasterIdLst>
  <p:sldIdLst>
    <p:sldId id="256" r:id="rId2"/>
    <p:sldId id="257" r:id="rId3"/>
    <p:sldId id="258" r:id="rId4"/>
    <p:sldId id="259" r:id="rId5"/>
    <p:sldId id="260" r:id="rId6"/>
    <p:sldId id="261" r:id="rId7"/>
    <p:sldId id="262" r:id="rId8"/>
    <p:sldId id="266" r:id="rId9"/>
    <p:sldId id="263" r:id="rId10"/>
    <p:sldId id="264" r:id="rId11"/>
    <p:sldId id="265" r:id="rId1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66"/>
    <a:srgbClr val="FF99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441" autoAdjust="0"/>
    <p:restoredTop sz="94660"/>
  </p:normalViewPr>
  <p:slideViewPr>
    <p:cSldViewPr>
      <p:cViewPr varScale="1">
        <p:scale>
          <a:sx n="69" d="100"/>
          <a:sy n="69" d="100"/>
        </p:scale>
        <p:origin x="-864" y="-108"/>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7C90D102-CD29-43A7-8949-997E79034C1C}" type="datetimeFigureOut">
              <a:rPr lang="en-US" smtClean="0"/>
              <a:t>5/3/2011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9F0A8B6-4033-4CE6-9406-37712E438009}" type="slidenum">
              <a:rPr lang="en-US" smtClean="0"/>
              <a:t>‹#›</a:t>
            </a:fld>
            <a:endParaRPr lang="en-US"/>
          </a:p>
        </p:txBody>
      </p:sp>
    </p:spTree>
    <p:extLst>
      <p:ext uri="{BB962C8B-B14F-4D97-AF65-F5344CB8AC3E}">
        <p14:creationId xmlns:p14="http://schemas.microsoft.com/office/powerpoint/2010/main" val="359517867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C90D102-CD29-43A7-8949-997E79034C1C}" type="datetimeFigureOut">
              <a:rPr lang="en-US" smtClean="0"/>
              <a:t>5/3/2011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9F0A8B6-4033-4CE6-9406-37712E438009}" type="slidenum">
              <a:rPr lang="en-US" smtClean="0"/>
              <a:t>‹#›</a:t>
            </a:fld>
            <a:endParaRPr lang="en-US"/>
          </a:p>
        </p:txBody>
      </p:sp>
    </p:spTree>
    <p:extLst>
      <p:ext uri="{BB962C8B-B14F-4D97-AF65-F5344CB8AC3E}">
        <p14:creationId xmlns:p14="http://schemas.microsoft.com/office/powerpoint/2010/main" val="356092625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C90D102-CD29-43A7-8949-997E79034C1C}" type="datetimeFigureOut">
              <a:rPr lang="en-US" smtClean="0"/>
              <a:t>5/3/2011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9F0A8B6-4033-4CE6-9406-37712E438009}" type="slidenum">
              <a:rPr lang="en-US" smtClean="0"/>
              <a:t>‹#›</a:t>
            </a:fld>
            <a:endParaRPr lang="en-US"/>
          </a:p>
        </p:txBody>
      </p:sp>
    </p:spTree>
    <p:extLst>
      <p:ext uri="{BB962C8B-B14F-4D97-AF65-F5344CB8AC3E}">
        <p14:creationId xmlns:p14="http://schemas.microsoft.com/office/powerpoint/2010/main" val="222464177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C90D102-CD29-43A7-8949-997E79034C1C}" type="datetimeFigureOut">
              <a:rPr lang="en-US" smtClean="0"/>
              <a:t>5/3/2011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9F0A8B6-4033-4CE6-9406-37712E438009}" type="slidenum">
              <a:rPr lang="en-US" smtClean="0"/>
              <a:t>‹#›</a:t>
            </a:fld>
            <a:endParaRPr lang="en-US"/>
          </a:p>
        </p:txBody>
      </p:sp>
    </p:spTree>
    <p:extLst>
      <p:ext uri="{BB962C8B-B14F-4D97-AF65-F5344CB8AC3E}">
        <p14:creationId xmlns:p14="http://schemas.microsoft.com/office/powerpoint/2010/main" val="28202327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C90D102-CD29-43A7-8949-997E79034C1C}" type="datetimeFigureOut">
              <a:rPr lang="en-US" smtClean="0"/>
              <a:t>5/3/2011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9F0A8B6-4033-4CE6-9406-37712E438009}" type="slidenum">
              <a:rPr lang="en-US" smtClean="0"/>
              <a:t>‹#›</a:t>
            </a:fld>
            <a:endParaRPr lang="en-US"/>
          </a:p>
        </p:txBody>
      </p:sp>
    </p:spTree>
    <p:extLst>
      <p:ext uri="{BB962C8B-B14F-4D97-AF65-F5344CB8AC3E}">
        <p14:creationId xmlns:p14="http://schemas.microsoft.com/office/powerpoint/2010/main" val="82300783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7C90D102-CD29-43A7-8949-997E79034C1C}" type="datetimeFigureOut">
              <a:rPr lang="en-US" smtClean="0"/>
              <a:t>5/3/2011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9F0A8B6-4033-4CE6-9406-37712E438009}" type="slidenum">
              <a:rPr lang="en-US" smtClean="0"/>
              <a:t>‹#›</a:t>
            </a:fld>
            <a:endParaRPr lang="en-US"/>
          </a:p>
        </p:txBody>
      </p:sp>
    </p:spTree>
    <p:extLst>
      <p:ext uri="{BB962C8B-B14F-4D97-AF65-F5344CB8AC3E}">
        <p14:creationId xmlns:p14="http://schemas.microsoft.com/office/powerpoint/2010/main" val="72733956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7C90D102-CD29-43A7-8949-997E79034C1C}" type="datetimeFigureOut">
              <a:rPr lang="en-US" smtClean="0"/>
              <a:t>5/3/2011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9F0A8B6-4033-4CE6-9406-37712E438009}" type="slidenum">
              <a:rPr lang="en-US" smtClean="0"/>
              <a:t>‹#›</a:t>
            </a:fld>
            <a:endParaRPr lang="en-US"/>
          </a:p>
        </p:txBody>
      </p:sp>
    </p:spTree>
    <p:extLst>
      <p:ext uri="{BB962C8B-B14F-4D97-AF65-F5344CB8AC3E}">
        <p14:creationId xmlns:p14="http://schemas.microsoft.com/office/powerpoint/2010/main" val="239384852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7C90D102-CD29-43A7-8949-997E79034C1C}" type="datetimeFigureOut">
              <a:rPr lang="en-US" smtClean="0"/>
              <a:t>5/3/2011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9F0A8B6-4033-4CE6-9406-37712E438009}" type="slidenum">
              <a:rPr lang="en-US" smtClean="0"/>
              <a:t>‹#›</a:t>
            </a:fld>
            <a:endParaRPr lang="en-US"/>
          </a:p>
        </p:txBody>
      </p:sp>
    </p:spTree>
    <p:extLst>
      <p:ext uri="{BB962C8B-B14F-4D97-AF65-F5344CB8AC3E}">
        <p14:creationId xmlns:p14="http://schemas.microsoft.com/office/powerpoint/2010/main" val="372304369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C90D102-CD29-43A7-8949-997E79034C1C}" type="datetimeFigureOut">
              <a:rPr lang="en-US" smtClean="0"/>
              <a:t>5/3/2011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9F0A8B6-4033-4CE6-9406-37712E438009}" type="slidenum">
              <a:rPr lang="en-US" smtClean="0"/>
              <a:t>‹#›</a:t>
            </a:fld>
            <a:endParaRPr lang="en-US"/>
          </a:p>
        </p:txBody>
      </p:sp>
    </p:spTree>
    <p:extLst>
      <p:ext uri="{BB962C8B-B14F-4D97-AF65-F5344CB8AC3E}">
        <p14:creationId xmlns:p14="http://schemas.microsoft.com/office/powerpoint/2010/main" val="62459196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C90D102-CD29-43A7-8949-997E79034C1C}" type="datetimeFigureOut">
              <a:rPr lang="en-US" smtClean="0"/>
              <a:t>5/3/2011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9F0A8B6-4033-4CE6-9406-37712E438009}" type="slidenum">
              <a:rPr lang="en-US" smtClean="0"/>
              <a:t>‹#›</a:t>
            </a:fld>
            <a:endParaRPr lang="en-US"/>
          </a:p>
        </p:txBody>
      </p:sp>
    </p:spTree>
    <p:extLst>
      <p:ext uri="{BB962C8B-B14F-4D97-AF65-F5344CB8AC3E}">
        <p14:creationId xmlns:p14="http://schemas.microsoft.com/office/powerpoint/2010/main" val="13544349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C90D102-CD29-43A7-8949-997E79034C1C}" type="datetimeFigureOut">
              <a:rPr lang="en-US" smtClean="0"/>
              <a:t>5/3/2011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9F0A8B6-4033-4CE6-9406-37712E438009}" type="slidenum">
              <a:rPr lang="en-US" smtClean="0"/>
              <a:t>‹#›</a:t>
            </a:fld>
            <a:endParaRPr lang="en-US"/>
          </a:p>
        </p:txBody>
      </p:sp>
    </p:spTree>
    <p:extLst>
      <p:ext uri="{BB962C8B-B14F-4D97-AF65-F5344CB8AC3E}">
        <p14:creationId xmlns:p14="http://schemas.microsoft.com/office/powerpoint/2010/main" val="354138203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C90D102-CD29-43A7-8949-997E79034C1C}" type="datetimeFigureOut">
              <a:rPr lang="en-US" smtClean="0"/>
              <a:t>5/3/2011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9F0A8B6-4033-4CE6-9406-37712E438009}" type="slidenum">
              <a:rPr lang="en-US" smtClean="0"/>
              <a:t>‹#›</a:t>
            </a:fld>
            <a:endParaRPr lang="en-US"/>
          </a:p>
        </p:txBody>
      </p:sp>
    </p:spTree>
    <p:extLst>
      <p:ext uri="{BB962C8B-B14F-4D97-AF65-F5344CB8AC3E}">
        <p14:creationId xmlns:p14="http://schemas.microsoft.com/office/powerpoint/2010/main" val="103251576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gi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5.jpeg"/><Relationship Id="rId1" Type="http://schemas.openxmlformats.org/officeDocument/2006/relationships/slideLayout" Target="../slideLayouts/slideLayout2.xml"/><Relationship Id="rId4" Type="http://schemas.openxmlformats.org/officeDocument/2006/relationships/image" Target="../media/image3.gif"/></Relationships>
</file>

<file path=ppt/slides/_rels/slide5.xml.rels><?xml version="1.0" encoding="UTF-8" standalone="yes"?>
<Relationships xmlns="http://schemas.openxmlformats.org/package/2006/relationships"><Relationship Id="rId3" Type="http://schemas.openxmlformats.org/officeDocument/2006/relationships/image" Target="../media/image3.gif"/><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2.jpeg"/><Relationship Id="rId1" Type="http://schemas.openxmlformats.org/officeDocument/2006/relationships/slideLayout" Target="../slideLayouts/slideLayout2.xml"/><Relationship Id="rId4" Type="http://schemas.microsoft.com/office/2007/relationships/hdphoto" Target="../media/hdphoto3.wdp"/></Relationships>
</file>

<file path=ppt/slides/_rels/slide9.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2.jpeg"/><Relationship Id="rId1" Type="http://schemas.openxmlformats.org/officeDocument/2006/relationships/slideLayout" Target="../slideLayouts/slideLayout2.xml"/><Relationship Id="rId4" Type="http://schemas.microsoft.com/office/2007/relationships/hdphoto" Target="../media/hdphoto4.wdp"/></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www.indylevee.com/wp-content/uploads/2011/03/african-slave-trade1.jpg"/>
          <p:cNvPicPr>
            <a:picLocks noChangeAspect="1" noChangeArrowheads="1"/>
          </p:cNvPicPr>
          <p:nvPr/>
        </p:nvPicPr>
        <p:blipFill>
          <a:blip r:embed="rId2">
            <a:extLst>
              <a:ext uri="{BEBA8EAE-BF5A-486C-A8C5-ECC9F3942E4B}">
                <a14:imgProps xmlns:a14="http://schemas.microsoft.com/office/drawing/2010/main">
                  <a14:imgLayer r:embed="rId3">
                    <a14:imgEffect>
                      <a14:colorTemperature colorTemp="8800"/>
                    </a14:imgEffect>
                  </a14:imgLayer>
                </a14:imgProps>
              </a:ext>
              <a:ext uri="{28A0092B-C50C-407E-A947-70E740481C1C}">
                <a14:useLocalDpi xmlns:a14="http://schemas.microsoft.com/office/drawing/2010/main" val="0"/>
              </a:ext>
            </a:extLst>
          </a:blip>
          <a:srcRect/>
          <a:stretch>
            <a:fillRect/>
          </a:stretch>
        </p:blipFill>
        <p:spPr bwMode="auto">
          <a:xfrm>
            <a:off x="692724" y="893618"/>
            <a:ext cx="7962529" cy="5257800"/>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ctrTitle"/>
          </p:nvPr>
        </p:nvSpPr>
        <p:spPr>
          <a:xfrm>
            <a:off x="228600" y="76200"/>
            <a:ext cx="8426653" cy="1470025"/>
          </a:xfrm>
        </p:spPr>
        <p:txBody>
          <a:bodyPr>
            <a:normAutofit fontScale="90000"/>
          </a:bodyPr>
          <a:lstStyle/>
          <a:p>
            <a:r>
              <a:rPr lang="en-US" b="1" dirty="0" smtClean="0">
                <a:solidFill>
                  <a:srgbClr val="FF0000"/>
                </a:solidFill>
                <a:latin typeface="Adobe Caslon Pro" pitchFamily="18" charset="0"/>
              </a:rPr>
              <a:t>The Effects of European </a:t>
            </a:r>
            <a:r>
              <a:rPr lang="en-AU" b="1" dirty="0" err="1" smtClean="0">
                <a:solidFill>
                  <a:srgbClr val="FF0000"/>
                </a:solidFill>
                <a:latin typeface="Adobe Caslon Pro" pitchFamily="18" charset="0"/>
              </a:rPr>
              <a:t>Colinisation</a:t>
            </a:r>
            <a:r>
              <a:rPr lang="en-US" b="1" dirty="0" smtClean="0">
                <a:solidFill>
                  <a:srgbClr val="FF0000"/>
                </a:solidFill>
                <a:latin typeface="Adobe Caslon Pro" pitchFamily="18" charset="0"/>
              </a:rPr>
              <a:t> on Africans in the Slave Trade</a:t>
            </a:r>
            <a:endParaRPr lang="en-US" b="1" dirty="0">
              <a:solidFill>
                <a:srgbClr val="FF0000"/>
              </a:solidFill>
              <a:latin typeface="Adobe Caslon Pro" pitchFamily="18" charset="0"/>
            </a:endParaRPr>
          </a:p>
        </p:txBody>
      </p:sp>
      <p:sp>
        <p:nvSpPr>
          <p:cNvPr id="3" name="Subtitle 2"/>
          <p:cNvSpPr>
            <a:spLocks noGrp="1"/>
          </p:cNvSpPr>
          <p:nvPr>
            <p:ph type="subTitle" idx="1"/>
          </p:nvPr>
        </p:nvSpPr>
        <p:spPr>
          <a:xfrm>
            <a:off x="1473588" y="6019800"/>
            <a:ext cx="6400800" cy="1371600"/>
          </a:xfrm>
        </p:spPr>
        <p:txBody>
          <a:bodyPr>
            <a:normAutofit/>
          </a:bodyPr>
          <a:lstStyle/>
          <a:p>
            <a:r>
              <a:rPr lang="en-US" sz="2800" b="1" dirty="0" smtClean="0">
                <a:solidFill>
                  <a:srgbClr val="FF9933"/>
                </a:solidFill>
              </a:rPr>
              <a:t>By </a:t>
            </a:r>
            <a:r>
              <a:rPr lang="en-US" sz="2800" b="1" dirty="0" err="1" smtClean="0">
                <a:solidFill>
                  <a:srgbClr val="FF9933"/>
                </a:solidFill>
              </a:rPr>
              <a:t>Elanor</a:t>
            </a:r>
            <a:r>
              <a:rPr lang="en-US" sz="2800" b="1" dirty="0" smtClean="0">
                <a:solidFill>
                  <a:srgbClr val="FF9933"/>
                </a:solidFill>
              </a:rPr>
              <a:t>, Izzy, </a:t>
            </a:r>
            <a:r>
              <a:rPr lang="en-US" sz="2800" b="1" dirty="0" err="1" smtClean="0">
                <a:solidFill>
                  <a:srgbClr val="FF9933"/>
                </a:solidFill>
              </a:rPr>
              <a:t>Kirsty</a:t>
            </a:r>
            <a:r>
              <a:rPr lang="en-US" sz="2800" b="1" dirty="0" smtClean="0">
                <a:solidFill>
                  <a:srgbClr val="FF9933"/>
                </a:solidFill>
              </a:rPr>
              <a:t>, Mimi, Sam and Sophie</a:t>
            </a:r>
            <a:endParaRPr lang="en-US" sz="2800" b="1" dirty="0">
              <a:solidFill>
                <a:srgbClr val="FF9933"/>
              </a:solidFill>
            </a:endParaRPr>
          </a:p>
        </p:txBody>
      </p:sp>
    </p:spTree>
    <p:extLst>
      <p:ext uri="{BB962C8B-B14F-4D97-AF65-F5344CB8AC3E}">
        <p14:creationId xmlns:p14="http://schemas.microsoft.com/office/powerpoint/2010/main" val="2219104860"/>
      </p:ext>
    </p:extLst>
  </p:cSld>
  <p:clrMapOvr>
    <a:masterClrMapping/>
  </p:clrMapOvr>
  <mc:AlternateContent xmlns:mc="http://schemas.openxmlformats.org/markup-compatibility/2006" xmlns:p14="http://schemas.microsoft.com/office/powerpoint/2010/main">
    <mc:Choice Requires="p14">
      <p:transition spd="slow" p14:dur="900" advClick="0" advTm="6000">
        <p14:warp dir="in"/>
      </p:transition>
    </mc:Choice>
    <mc:Fallback xmlns="">
      <p:transition spd="slow" advClick="0" advTm="6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afterEffect">
                                  <p:stCondLst>
                                    <p:cond delay="0"/>
                                  </p:stCondLst>
                                  <p:childTnLst>
                                    <p:set>
                                      <p:cBhvr>
                                        <p:cTn id="6" dur="1" fill="hold">
                                          <p:stCondLst>
                                            <p:cond delay="0"/>
                                          </p:stCondLst>
                                        </p:cTn>
                                        <p:tgtEl>
                                          <p:spTgt spid="1026"/>
                                        </p:tgtEl>
                                        <p:attrNameLst>
                                          <p:attrName>style.visibility</p:attrName>
                                        </p:attrNameLst>
                                      </p:cBhvr>
                                      <p:to>
                                        <p:strVal val="visible"/>
                                      </p:to>
                                    </p:set>
                                  </p:childTnLst>
                                </p:cTn>
                              </p:par>
                            </p:childTnLst>
                          </p:cTn>
                        </p:par>
                        <p:par>
                          <p:cTn id="7" fill="hold">
                            <p:stCondLst>
                              <p:cond delay="0"/>
                            </p:stCondLst>
                            <p:childTnLst>
                              <p:par>
                                <p:cTn id="8" presetID="16" presetClass="entr" presetSubtype="21" fill="hold" grpId="0" nodeType="afterEffect">
                                  <p:stCondLst>
                                    <p:cond delay="0"/>
                                  </p:stCondLst>
                                  <p:childTnLst>
                                    <p:set>
                                      <p:cBhvr>
                                        <p:cTn id="9" dur="1" fill="hold">
                                          <p:stCondLst>
                                            <p:cond delay="0"/>
                                          </p:stCondLst>
                                        </p:cTn>
                                        <p:tgtEl>
                                          <p:spTgt spid="2"/>
                                        </p:tgtEl>
                                        <p:attrNameLst>
                                          <p:attrName>style.visibility</p:attrName>
                                        </p:attrNameLst>
                                      </p:cBhvr>
                                      <p:to>
                                        <p:strVal val="visible"/>
                                      </p:to>
                                    </p:set>
                                    <p:animEffect transition="in" filter="barn(inVertical)">
                                      <p:cBhvr>
                                        <p:cTn id="10" dur="500"/>
                                        <p:tgtEl>
                                          <p:spTgt spid="2"/>
                                        </p:tgtEl>
                                      </p:cBhvr>
                                    </p:animEffect>
                                  </p:childTnLst>
                                </p:cTn>
                              </p:par>
                            </p:childTnLst>
                          </p:cTn>
                        </p:par>
                        <p:par>
                          <p:cTn id="11" fill="hold">
                            <p:stCondLst>
                              <p:cond delay="500"/>
                            </p:stCondLst>
                            <p:childTnLst>
                              <p:par>
                                <p:cTn id="12" presetID="22" presetClass="entr" presetSubtype="4" fill="hold" grpId="0" nodeType="after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wipe(down)">
                                      <p:cBhvr>
                                        <p:cTn id="14"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497303" y="609600"/>
            <a:ext cx="8229600" cy="4525963"/>
          </a:xfrm>
        </p:spPr>
        <p:txBody>
          <a:bodyPr/>
          <a:lstStyle/>
          <a:p>
            <a:r>
              <a:rPr lang="en-US" dirty="0"/>
              <a:t>More slaves were needed to keep up with this demand</a:t>
            </a:r>
            <a:br>
              <a:rPr lang="en-US" dirty="0"/>
            </a:br>
            <a:endParaRPr lang="en-US" dirty="0"/>
          </a:p>
        </p:txBody>
      </p:sp>
      <p:pic>
        <p:nvPicPr>
          <p:cNvPr id="2050" name="Picture 2" descr="https://dpeal.wikispaces.com/file/view/sugar_slaves.jpg/154189131/sugar_slaves.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19200" y="2667000"/>
            <a:ext cx="6785806" cy="35814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8025302"/>
      </p:ext>
    </p:extLst>
  </p:cSld>
  <p:clrMapOvr>
    <a:masterClrMapping/>
  </p:clrMapOvr>
  <mc:AlternateContent xmlns:mc="http://schemas.openxmlformats.org/markup-compatibility/2006">
    <mc:Choice xmlns:p14="http://schemas.microsoft.com/office/powerpoint/2010/main" Requires="p14">
      <p:transition spd="slow" p14:dur="1500" advClick="0" advTm="8000">
        <p14:window dir="vert"/>
      </p:transition>
    </mc:Choice>
    <mc:Fallback>
      <p:transition spd="slow" advClick="0" advTm="8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050"/>
                                        </p:tgtEl>
                                        <p:attrNameLst>
                                          <p:attrName>style.visibility</p:attrName>
                                        </p:attrNameLst>
                                      </p:cBhvr>
                                      <p:to>
                                        <p:strVal val="visible"/>
                                      </p:to>
                                    </p:set>
                                    <p:animEffect transition="in" filter="fade">
                                      <p:cBhvr>
                                        <p:cTn id="7" dur="500"/>
                                        <p:tgtEl>
                                          <p:spTgt spid="2050"/>
                                        </p:tgtEl>
                                      </p:cBhvr>
                                    </p:animEffect>
                                  </p:childTnLst>
                                </p:cTn>
                              </p:par>
                              <p:par>
                                <p:cTn id="8" presetID="1"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1">
          <a:blip r:embed="rId2"/>
          <a:srcRect/>
          <a:tile tx="0" ty="0" sx="100000" sy="100000" flip="none" algn="tl"/>
        </a:blip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04800"/>
            <a:ext cx="8229600" cy="4525963"/>
          </a:xfrm>
        </p:spPr>
        <p:txBody>
          <a:bodyPr/>
          <a:lstStyle/>
          <a:p>
            <a:r>
              <a:rPr lang="en-US" dirty="0"/>
              <a:t>White settlers and indigenous/native workers were not as useful as black slaves (wouldn't work as hard, expected wages </a:t>
            </a:r>
            <a:r>
              <a:rPr lang="en-US" dirty="0" err="1"/>
              <a:t>etc</a:t>
            </a:r>
            <a:r>
              <a:rPr lang="en-US" dirty="0"/>
              <a:t>)</a:t>
            </a:r>
            <a:br>
              <a:rPr lang="en-US" dirty="0"/>
            </a:br>
            <a:r>
              <a:rPr lang="en-US" dirty="0"/>
              <a:t/>
            </a:r>
            <a:br>
              <a:rPr lang="en-US" dirty="0"/>
            </a:br>
            <a:endParaRPr lang="en-US" dirty="0"/>
          </a:p>
        </p:txBody>
      </p:sp>
      <p:pic>
        <p:nvPicPr>
          <p:cNvPr id="3074" name="Picture 2" descr="http://www2.potsdam.edu/mausdc/class/495/2002/Image6.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76401" y="1990724"/>
            <a:ext cx="5410200" cy="486727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29829731"/>
      </p:ext>
    </p:extLst>
  </p:cSld>
  <p:clrMapOvr>
    <a:masterClrMapping/>
  </p:clrMapOvr>
  <mc:AlternateContent xmlns:mc="http://schemas.openxmlformats.org/markup-compatibility/2006">
    <mc:Choice xmlns:p14="http://schemas.microsoft.com/office/powerpoint/2010/main" Requires="p14">
      <p:transition spd="slow" p14:dur="1500" advClick="0" advTm="8000">
        <p14:window dir="vert"/>
      </p:transition>
    </mc:Choice>
    <mc:Fallback>
      <p:transition spd="slow" advClick="0" advTm="8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0" presetClass="entr" presetSubtype="0" fill="hold" nodeType="withEffect">
                                  <p:stCondLst>
                                    <p:cond delay="0"/>
                                  </p:stCondLst>
                                  <p:childTnLst>
                                    <p:set>
                                      <p:cBhvr>
                                        <p:cTn id="8" dur="1" fill="hold">
                                          <p:stCondLst>
                                            <p:cond delay="0"/>
                                          </p:stCondLst>
                                        </p:cTn>
                                        <p:tgtEl>
                                          <p:spTgt spid="3074"/>
                                        </p:tgtEl>
                                        <p:attrNameLst>
                                          <p:attrName>style.visibility</p:attrName>
                                        </p:attrNameLst>
                                      </p:cBhvr>
                                      <p:to>
                                        <p:strVal val="visible"/>
                                      </p:to>
                                    </p:set>
                                    <p:animEffect transition="in" filter="fade">
                                      <p:cBhvr>
                                        <p:cTn id="9" dur="500"/>
                                        <p:tgtEl>
                                          <p:spTgt spid="307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solidFill>
                  <a:srgbClr val="FF0066"/>
                </a:solidFill>
                <a:latin typeface="Adobe Caslon Pro" pitchFamily="18" charset="0"/>
              </a:rPr>
              <a:t>The African Slave Triangle</a:t>
            </a:r>
            <a:r>
              <a:rPr lang="en-US" dirty="0" smtClean="0">
                <a:solidFill>
                  <a:schemeClr val="accent5">
                    <a:lumMod val="75000"/>
                  </a:schemeClr>
                </a:solidFill>
              </a:rPr>
              <a:t/>
            </a:r>
            <a:br>
              <a:rPr lang="en-US" dirty="0" smtClean="0">
                <a:solidFill>
                  <a:schemeClr val="accent5">
                    <a:lumMod val="75000"/>
                  </a:schemeClr>
                </a:solidFill>
              </a:rPr>
            </a:br>
            <a:endParaRPr lang="en-US" dirty="0">
              <a:solidFill>
                <a:schemeClr val="accent5">
                  <a:lumMod val="75000"/>
                </a:schemeClr>
              </a:solidFill>
            </a:endParaRPr>
          </a:p>
        </p:txBody>
      </p:sp>
      <p:sp>
        <p:nvSpPr>
          <p:cNvPr id="4" name="Isosceles Triangle 3"/>
          <p:cNvSpPr/>
          <p:nvPr/>
        </p:nvSpPr>
        <p:spPr>
          <a:xfrm>
            <a:off x="0" y="914400"/>
            <a:ext cx="9116291" cy="5943600"/>
          </a:xfrm>
          <a:prstGeom prst="triangle">
            <a:avLst>
              <a:gd name="adj" fmla="val 50000"/>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n-US" sz="2200" b="1" dirty="0" smtClean="0"/>
              <a:t>The African slave triangle was a trade route used between 1450 and the end of the nineteenth century. During the time of the trade slaves were obtained from along the west coast of Africa with the full and active co-operation of African Kings and merchants. The African Slave Triangle consisted of three journeys or stages.</a:t>
            </a:r>
          </a:p>
          <a:p>
            <a:pPr algn="ctr"/>
            <a:endParaRPr lang="en-US" sz="2800" dirty="0"/>
          </a:p>
        </p:txBody>
      </p:sp>
    </p:spTree>
    <p:extLst>
      <p:ext uri="{BB962C8B-B14F-4D97-AF65-F5344CB8AC3E}">
        <p14:creationId xmlns:p14="http://schemas.microsoft.com/office/powerpoint/2010/main" val="3324014142"/>
      </p:ext>
    </p:extLst>
  </p:cSld>
  <p:clrMapOvr>
    <a:masterClrMapping/>
  </p:clrMapOvr>
  <mc:AlternateContent xmlns:mc="http://schemas.openxmlformats.org/markup-compatibility/2006" xmlns:p14="http://schemas.microsoft.com/office/powerpoint/2010/main">
    <mc:Choice Requires="p14">
      <p:transition spd="med" p14:dur="700" advClick="0" advTm="15000">
        <p:fade/>
      </p:transition>
    </mc:Choice>
    <mc:Fallback xmlns="">
      <p:transition spd="med" advClick="0" advTm="1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2000"/>
                                        <p:tgtEl>
                                          <p:spTgt spid="2"/>
                                        </p:tgtEl>
                                      </p:cBhvr>
                                    </p:animEffect>
                                  </p:childTnLst>
                                </p:cTn>
                              </p:par>
                            </p:childTnLst>
                          </p:cTn>
                        </p:par>
                        <p:par>
                          <p:cTn id="8" fill="hold">
                            <p:stCondLst>
                              <p:cond delay="2000"/>
                            </p:stCondLst>
                            <p:childTnLst>
                              <p:par>
                                <p:cTn id="9" presetID="6" presetClass="entr" presetSubtype="16" fill="hold" grpId="0"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circle(in)">
                                      <p:cBhvr>
                                        <p:cTn id="11"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81000" y="533400"/>
            <a:ext cx="8229600" cy="4525963"/>
          </a:xfrm>
        </p:spPr>
        <p:txBody>
          <a:bodyPr/>
          <a:lstStyle/>
          <a:p>
            <a:pPr algn="ctr">
              <a:buBlip>
                <a:blip r:embed="rId2"/>
              </a:buBlip>
            </a:pPr>
            <a:r>
              <a:rPr lang="en-US" dirty="0" smtClean="0"/>
              <a:t>The first stage of the Slave Trade is the outward passage from Europe to Africa carrying manufactured goods. </a:t>
            </a:r>
          </a:p>
          <a:p>
            <a:pPr marL="0" lvl="0" indent="0">
              <a:buNone/>
            </a:pPr>
            <a:endParaRPr lang="en-US" dirty="0" smtClean="0"/>
          </a:p>
          <a:p>
            <a:endParaRPr lang="en-US" dirty="0"/>
          </a:p>
        </p:txBody>
      </p:sp>
      <p:pic>
        <p:nvPicPr>
          <p:cNvPr id="3074" name="Picture 2" descr="http://0.tqn.com/d/africanhistory/1/0/7/M/TriangleTrade001.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24000" y="1981200"/>
            <a:ext cx="5566064" cy="4762500"/>
          </a:xfrm>
          <a:prstGeom prst="rect">
            <a:avLst/>
          </a:prstGeom>
          <a:noFill/>
          <a:extLst>
            <a:ext uri="{909E8E84-426E-40DD-AFC4-6F175D3DCCD1}">
              <a14:hiddenFill xmlns:a14="http://schemas.microsoft.com/office/drawing/2010/main">
                <a:solidFill>
                  <a:srgbClr val="FFFFFF"/>
                </a:solidFill>
              </a14:hiddenFill>
            </a:ext>
          </a:extLst>
        </p:spPr>
      </p:pic>
      <p:cxnSp>
        <p:nvCxnSpPr>
          <p:cNvPr id="5" name="Straight Arrow Connector 4"/>
          <p:cNvCxnSpPr/>
          <p:nvPr/>
        </p:nvCxnSpPr>
        <p:spPr>
          <a:xfrm flipH="1">
            <a:off x="6019800" y="2819400"/>
            <a:ext cx="2057400" cy="1066800"/>
          </a:xfrm>
          <a:prstGeom prst="straightConnector1">
            <a:avLst/>
          </a:prstGeom>
          <a:ln w="57150">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23169227"/>
      </p:ext>
    </p:extLst>
  </p:cSld>
  <p:clrMapOvr>
    <a:masterClrMapping/>
  </p:clrMapOvr>
  <mc:AlternateContent xmlns:mc="http://schemas.openxmlformats.org/markup-compatibility/2006" xmlns:p14="http://schemas.microsoft.com/office/powerpoint/2010/main">
    <mc:Choice Requires="p14">
      <p:transition spd="slow" p14:dur="4400" advClick="0" advTm="8000">
        <p14:honeycomb/>
      </p:transition>
    </mc:Choice>
    <mc:Fallback xmlns="">
      <p:transition spd="slow" advClick="0" advTm="8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1000" fill="hold"/>
                                        <p:tgtEl>
                                          <p:spTgt spid="3">
                                            <p:txEl>
                                              <p:pRg st="0" end="0"/>
                                            </p:txEl>
                                          </p:spTgt>
                                        </p:tgtEl>
                                        <p:attrNameLst>
                                          <p:attrName>ppt_w</p:attrName>
                                        </p:attrNameLst>
                                      </p:cBhvr>
                                      <p:tavLst>
                                        <p:tav tm="0">
                                          <p:val>
                                            <p:fltVal val="0"/>
                                          </p:val>
                                        </p:tav>
                                        <p:tav tm="100000">
                                          <p:val>
                                            <p:strVal val="#ppt_w"/>
                                          </p:val>
                                        </p:tav>
                                      </p:tavLst>
                                    </p:anim>
                                    <p:anim calcmode="lin" valueType="num">
                                      <p:cBhvr>
                                        <p:cTn id="8" dur="1000" fill="hold"/>
                                        <p:tgtEl>
                                          <p:spTgt spid="3">
                                            <p:txEl>
                                              <p:pRg st="0" end="0"/>
                                            </p:txEl>
                                          </p:spTgt>
                                        </p:tgtEl>
                                        <p:attrNameLst>
                                          <p:attrName>ppt_h</p:attrName>
                                        </p:attrNameLst>
                                      </p:cBhvr>
                                      <p:tavLst>
                                        <p:tav tm="0">
                                          <p:val>
                                            <p:fltVal val="0"/>
                                          </p:val>
                                        </p:tav>
                                        <p:tav tm="100000">
                                          <p:val>
                                            <p:strVal val="#ppt_h"/>
                                          </p:val>
                                        </p:tav>
                                      </p:tavLst>
                                    </p:anim>
                                    <p:anim calcmode="lin" valueType="num">
                                      <p:cBhvr>
                                        <p:cTn id="9" dur="1000" fill="hold"/>
                                        <p:tgtEl>
                                          <p:spTgt spid="3">
                                            <p:txEl>
                                              <p:pRg st="0" end="0"/>
                                            </p:txEl>
                                          </p:spTgt>
                                        </p:tgtEl>
                                        <p:attrNameLst>
                                          <p:attrName>style.rotation</p:attrName>
                                        </p:attrNameLst>
                                      </p:cBhvr>
                                      <p:tavLst>
                                        <p:tav tm="0">
                                          <p:val>
                                            <p:fltVal val="90"/>
                                          </p:val>
                                        </p:tav>
                                        <p:tav tm="100000">
                                          <p:val>
                                            <p:fltVal val="0"/>
                                          </p:val>
                                        </p:tav>
                                      </p:tavLst>
                                    </p:anim>
                                    <p:animEffect transition="in" filter="fade">
                                      <p:cBhvr>
                                        <p:cTn id="10" dur="1000"/>
                                        <p:tgtEl>
                                          <p:spTgt spid="3">
                                            <p:txEl>
                                              <p:pRg st="0" end="0"/>
                                            </p:txEl>
                                          </p:spTgt>
                                        </p:tgtEl>
                                      </p:cBhvr>
                                    </p:animEffect>
                                  </p:childTnLst>
                                </p:cTn>
                              </p:par>
                            </p:childTnLst>
                          </p:cTn>
                        </p:par>
                        <p:par>
                          <p:cTn id="11" fill="hold">
                            <p:stCondLst>
                              <p:cond delay="1000"/>
                            </p:stCondLst>
                            <p:childTnLst>
                              <p:par>
                                <p:cTn id="12" presetID="9" presetClass="entr" presetSubtype="0" fill="hold" nodeType="afterEffect">
                                  <p:stCondLst>
                                    <p:cond delay="0"/>
                                  </p:stCondLst>
                                  <p:childTnLst>
                                    <p:set>
                                      <p:cBhvr>
                                        <p:cTn id="13" dur="1" fill="hold">
                                          <p:stCondLst>
                                            <p:cond delay="0"/>
                                          </p:stCondLst>
                                        </p:cTn>
                                        <p:tgtEl>
                                          <p:spTgt spid="3074"/>
                                        </p:tgtEl>
                                        <p:attrNameLst>
                                          <p:attrName>style.visibility</p:attrName>
                                        </p:attrNameLst>
                                      </p:cBhvr>
                                      <p:to>
                                        <p:strVal val="visible"/>
                                      </p:to>
                                    </p:set>
                                    <p:animEffect transition="in" filter="dissolve">
                                      <p:cBhvr>
                                        <p:cTn id="14" dur="500"/>
                                        <p:tgtEl>
                                          <p:spTgt spid="3074"/>
                                        </p:tgtEl>
                                      </p:cBhvr>
                                    </p:animEffect>
                                  </p:childTnLst>
                                </p:cTn>
                              </p:par>
                              <p:par>
                                <p:cTn id="15" presetID="18" presetClass="entr" presetSubtype="12" fill="hold" nodeType="with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strips(downLeft)">
                                      <p:cBhvr>
                                        <p:cTn id="1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https://dpeal.wikispaces.com/file/view/captives_bound.jpg/154188737/captives_bound.jpg"/>
          <p:cNvPicPr>
            <a:picLocks noChangeAspect="1" noChangeArrowheads="1"/>
          </p:cNvPicPr>
          <p:nvPr/>
        </p:nvPicPr>
        <p:blipFill>
          <a:blip r:embed="rId2">
            <a:extLst>
              <a:ext uri="{BEBA8EAE-BF5A-486C-A8C5-ECC9F3942E4B}">
                <a14:imgProps xmlns:a14="http://schemas.microsoft.com/office/drawing/2010/main">
                  <a14:imgLayer r:embed="rId3">
                    <a14:imgEffect>
                      <a14:brightnessContrast bright="9000"/>
                    </a14:imgEffect>
                  </a14:imgLayer>
                </a14:imgProps>
              </a:ext>
              <a:ext uri="{28A0092B-C50C-407E-A947-70E740481C1C}">
                <a14:useLocalDpi xmlns:a14="http://schemas.microsoft.com/office/drawing/2010/main" val="0"/>
              </a:ext>
            </a:extLst>
          </a:blip>
          <a:srcRect/>
          <a:stretch>
            <a:fillRect/>
          </a:stretch>
        </p:blipFill>
        <p:spPr bwMode="auto">
          <a:xfrm>
            <a:off x="2819400" y="540327"/>
            <a:ext cx="3577936" cy="5133560"/>
          </a:xfrm>
          <a:prstGeom prst="rect">
            <a:avLst/>
          </a:prstGeom>
          <a:noFill/>
          <a:extLst>
            <a:ext uri="{909E8E84-426E-40DD-AFC4-6F175D3DCCD1}">
              <a14:hiddenFill xmlns:a14="http://schemas.microsoft.com/office/drawing/2010/main">
                <a:solidFill>
                  <a:srgbClr val="FFFFFF"/>
                </a:solidFill>
              </a14:hiddenFill>
            </a:ext>
          </a:extLst>
        </p:spPr>
      </p:pic>
      <p:sp>
        <p:nvSpPr>
          <p:cNvPr id="3" name="Content Placeholder 2"/>
          <p:cNvSpPr>
            <a:spLocks noGrp="1"/>
          </p:cNvSpPr>
          <p:nvPr>
            <p:ph idx="1"/>
          </p:nvPr>
        </p:nvSpPr>
        <p:spPr>
          <a:xfrm>
            <a:off x="381000" y="1066800"/>
            <a:ext cx="8229600" cy="4525963"/>
          </a:xfrm>
        </p:spPr>
        <p:txBody>
          <a:bodyPr/>
          <a:lstStyle/>
          <a:p>
            <a:pPr lvl="0" algn="ctr">
              <a:buBlip>
                <a:blip r:embed="rId4"/>
              </a:buBlip>
            </a:pPr>
            <a:r>
              <a:rPr lang="en-US" dirty="0" smtClean="0"/>
              <a:t>The second stage in the triangle was the middle passage from Africa to the Americas or the Caribbean. This journey carried the African captives and other ‘commodities’.</a:t>
            </a:r>
          </a:p>
          <a:p>
            <a:pPr lvl="0">
              <a:buBlip>
                <a:blip r:embed="rId4"/>
              </a:buBlip>
            </a:pPr>
            <a:endParaRPr lang="en-US" dirty="0" smtClean="0"/>
          </a:p>
          <a:p>
            <a:endParaRPr lang="en-US" dirty="0"/>
          </a:p>
        </p:txBody>
      </p:sp>
    </p:spTree>
    <p:extLst>
      <p:ext uri="{BB962C8B-B14F-4D97-AF65-F5344CB8AC3E}">
        <p14:creationId xmlns:p14="http://schemas.microsoft.com/office/powerpoint/2010/main" val="3851046563"/>
      </p:ext>
    </p:extLst>
  </p:cSld>
  <p:clrMapOvr>
    <a:masterClrMapping/>
  </p:clrMapOvr>
  <mc:AlternateContent xmlns:mc="http://schemas.openxmlformats.org/markup-compatibility/2006" xmlns:p14="http://schemas.microsoft.com/office/powerpoint/2010/main">
    <mc:Choice Requires="p14">
      <p:transition spd="slow" p14:dur="4400" advClick="0" advTm="8000">
        <p14:honeycomb/>
      </p:transition>
    </mc:Choice>
    <mc:Fallback xmlns="">
      <p:transition spd="slow" advClick="0" advTm="8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1000" fill="hold"/>
                                        <p:tgtEl>
                                          <p:spTgt spid="3">
                                            <p:txEl>
                                              <p:pRg st="0" end="0"/>
                                            </p:txEl>
                                          </p:spTgt>
                                        </p:tgtEl>
                                        <p:attrNameLst>
                                          <p:attrName>ppt_w</p:attrName>
                                        </p:attrNameLst>
                                      </p:cBhvr>
                                      <p:tavLst>
                                        <p:tav tm="0">
                                          <p:val>
                                            <p:fltVal val="0"/>
                                          </p:val>
                                        </p:tav>
                                        <p:tav tm="100000">
                                          <p:val>
                                            <p:strVal val="#ppt_w"/>
                                          </p:val>
                                        </p:tav>
                                      </p:tavLst>
                                    </p:anim>
                                    <p:anim calcmode="lin" valueType="num">
                                      <p:cBhvr>
                                        <p:cTn id="8" dur="1000" fill="hold"/>
                                        <p:tgtEl>
                                          <p:spTgt spid="3">
                                            <p:txEl>
                                              <p:pRg st="0" end="0"/>
                                            </p:txEl>
                                          </p:spTgt>
                                        </p:tgtEl>
                                        <p:attrNameLst>
                                          <p:attrName>ppt_h</p:attrName>
                                        </p:attrNameLst>
                                      </p:cBhvr>
                                      <p:tavLst>
                                        <p:tav tm="0">
                                          <p:val>
                                            <p:fltVal val="0"/>
                                          </p:val>
                                        </p:tav>
                                        <p:tav tm="100000">
                                          <p:val>
                                            <p:strVal val="#ppt_h"/>
                                          </p:val>
                                        </p:tav>
                                      </p:tavLst>
                                    </p:anim>
                                    <p:anim calcmode="lin" valueType="num">
                                      <p:cBhvr>
                                        <p:cTn id="9" dur="1000" fill="hold"/>
                                        <p:tgtEl>
                                          <p:spTgt spid="3">
                                            <p:txEl>
                                              <p:pRg st="0" end="0"/>
                                            </p:txEl>
                                          </p:spTgt>
                                        </p:tgtEl>
                                        <p:attrNameLst>
                                          <p:attrName>style.rotation</p:attrName>
                                        </p:attrNameLst>
                                      </p:cBhvr>
                                      <p:tavLst>
                                        <p:tav tm="0">
                                          <p:val>
                                            <p:fltVal val="90"/>
                                          </p:val>
                                        </p:tav>
                                        <p:tav tm="100000">
                                          <p:val>
                                            <p:fltVal val="0"/>
                                          </p:val>
                                        </p:tav>
                                      </p:tavLst>
                                    </p:anim>
                                    <p:animEffect transition="in" filter="fade">
                                      <p:cBhvr>
                                        <p:cTn id="10" dur="10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descr="http://farm3.static.flickr.com/2388/2499360461_34654707d9.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43000" y="457200"/>
            <a:ext cx="7048500" cy="5807965"/>
          </a:xfrm>
          <a:prstGeom prst="rect">
            <a:avLst/>
          </a:prstGeom>
          <a:noFill/>
          <a:extLst>
            <a:ext uri="{909E8E84-426E-40DD-AFC4-6F175D3DCCD1}">
              <a14:hiddenFill xmlns:a14="http://schemas.microsoft.com/office/drawing/2010/main">
                <a:solidFill>
                  <a:srgbClr val="FFFFFF"/>
                </a:solidFill>
              </a14:hiddenFill>
            </a:ext>
          </a:extLst>
        </p:spPr>
      </p:pic>
      <p:sp>
        <p:nvSpPr>
          <p:cNvPr id="3" name="Content Placeholder 2"/>
          <p:cNvSpPr>
            <a:spLocks noGrp="1"/>
          </p:cNvSpPr>
          <p:nvPr>
            <p:ph idx="1"/>
          </p:nvPr>
        </p:nvSpPr>
        <p:spPr>
          <a:xfrm>
            <a:off x="533400" y="914400"/>
            <a:ext cx="8229600" cy="4525963"/>
          </a:xfrm>
        </p:spPr>
        <p:txBody>
          <a:bodyPr/>
          <a:lstStyle/>
          <a:p>
            <a:pPr lvl="0" algn="ctr">
              <a:buBlip>
                <a:blip r:embed="rId3"/>
              </a:buBlip>
            </a:pPr>
            <a:r>
              <a:rPr lang="en-US" dirty="0" smtClean="0"/>
              <a:t>The third and final stage of the Slave Trade is the homeward passage carrying sugar, </a:t>
            </a:r>
            <a:r>
              <a:rPr lang="en-US" dirty="0" err="1" smtClean="0"/>
              <a:t>tabacco</a:t>
            </a:r>
            <a:r>
              <a:rPr lang="en-US" dirty="0" smtClean="0"/>
              <a:t>, rum, rice, cotton and other goods back to Europe.</a:t>
            </a:r>
          </a:p>
          <a:p>
            <a:endParaRPr lang="en-US" dirty="0"/>
          </a:p>
        </p:txBody>
      </p:sp>
    </p:spTree>
    <p:extLst>
      <p:ext uri="{BB962C8B-B14F-4D97-AF65-F5344CB8AC3E}">
        <p14:creationId xmlns:p14="http://schemas.microsoft.com/office/powerpoint/2010/main" val="3429807341"/>
      </p:ext>
    </p:extLst>
  </p:cSld>
  <p:clrMapOvr>
    <a:masterClrMapping/>
  </p:clrMapOvr>
  <mc:AlternateContent xmlns:mc="http://schemas.openxmlformats.org/markup-compatibility/2006" xmlns:p14="http://schemas.microsoft.com/office/powerpoint/2010/main">
    <mc:Choice Requires="p14">
      <p:transition spd="slow" p14:dur="4400" advClick="0" advTm="8000">
        <p14:honeycomb/>
      </p:transition>
    </mc:Choice>
    <mc:Fallback xmlns="">
      <p:transition spd="slow" advClick="0" advTm="8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1000" fill="hold"/>
                                        <p:tgtEl>
                                          <p:spTgt spid="3">
                                            <p:txEl>
                                              <p:pRg st="0" end="0"/>
                                            </p:txEl>
                                          </p:spTgt>
                                        </p:tgtEl>
                                        <p:attrNameLst>
                                          <p:attrName>ppt_w</p:attrName>
                                        </p:attrNameLst>
                                      </p:cBhvr>
                                      <p:tavLst>
                                        <p:tav tm="0">
                                          <p:val>
                                            <p:fltVal val="0"/>
                                          </p:val>
                                        </p:tav>
                                        <p:tav tm="100000">
                                          <p:val>
                                            <p:strVal val="#ppt_w"/>
                                          </p:val>
                                        </p:tav>
                                      </p:tavLst>
                                    </p:anim>
                                    <p:anim calcmode="lin" valueType="num">
                                      <p:cBhvr>
                                        <p:cTn id="8" dur="1000" fill="hold"/>
                                        <p:tgtEl>
                                          <p:spTgt spid="3">
                                            <p:txEl>
                                              <p:pRg st="0" end="0"/>
                                            </p:txEl>
                                          </p:spTgt>
                                        </p:tgtEl>
                                        <p:attrNameLst>
                                          <p:attrName>ppt_h</p:attrName>
                                        </p:attrNameLst>
                                      </p:cBhvr>
                                      <p:tavLst>
                                        <p:tav tm="0">
                                          <p:val>
                                            <p:fltVal val="0"/>
                                          </p:val>
                                        </p:tav>
                                        <p:tav tm="100000">
                                          <p:val>
                                            <p:strVal val="#ppt_h"/>
                                          </p:val>
                                        </p:tav>
                                      </p:tavLst>
                                    </p:anim>
                                    <p:anim calcmode="lin" valueType="num">
                                      <p:cBhvr>
                                        <p:cTn id="9" dur="1000" fill="hold"/>
                                        <p:tgtEl>
                                          <p:spTgt spid="3">
                                            <p:txEl>
                                              <p:pRg st="0" end="0"/>
                                            </p:txEl>
                                          </p:spTgt>
                                        </p:tgtEl>
                                        <p:attrNameLst>
                                          <p:attrName>style.rotation</p:attrName>
                                        </p:attrNameLst>
                                      </p:cBhvr>
                                      <p:tavLst>
                                        <p:tav tm="0">
                                          <p:val>
                                            <p:fltVal val="90"/>
                                          </p:val>
                                        </p:tav>
                                        <p:tav tm="100000">
                                          <p:val>
                                            <p:fltVal val="0"/>
                                          </p:val>
                                        </p:tav>
                                      </p:tavLst>
                                    </p:anim>
                                    <p:animEffect transition="in" filter="fade">
                                      <p:cBhvr>
                                        <p:cTn id="10" dur="10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62000"/>
            <a:lum/>
          </a:blip>
          <a:srcRect/>
          <a:stretch>
            <a:fillRect l="-6000" r="-6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52400" y="274638"/>
            <a:ext cx="8839200" cy="1143000"/>
          </a:xfrm>
        </p:spPr>
        <p:txBody>
          <a:bodyPr>
            <a:normAutofit fontScale="90000"/>
          </a:bodyPr>
          <a:lstStyle/>
          <a:p>
            <a:r>
              <a:rPr lang="en-US" sz="4000" b="1" dirty="0" smtClean="0"/>
              <a:t>How and why was the African slave trade vital to the economy of the New World</a:t>
            </a:r>
            <a:r>
              <a:rPr lang="en-US" b="1" dirty="0" smtClean="0"/>
              <a:t/>
            </a:r>
            <a:br>
              <a:rPr lang="en-US" b="1" dirty="0" smtClean="0"/>
            </a:br>
            <a:endParaRPr lang="en-US" dirty="0"/>
          </a:p>
        </p:txBody>
      </p:sp>
      <p:sp>
        <p:nvSpPr>
          <p:cNvPr id="3" name="Content Placeholder 2"/>
          <p:cNvSpPr>
            <a:spLocks noGrp="1"/>
          </p:cNvSpPr>
          <p:nvPr>
            <p:ph idx="1"/>
          </p:nvPr>
        </p:nvSpPr>
        <p:spPr/>
        <p:txBody>
          <a:bodyPr>
            <a:normAutofit/>
          </a:bodyPr>
          <a:lstStyle/>
          <a:p>
            <a:pPr marL="0" indent="0">
              <a:buNone/>
            </a:pPr>
            <a:r>
              <a:rPr lang="en-US" sz="2800" b="1" dirty="0" smtClean="0"/>
              <a:t>‍The </a:t>
            </a:r>
            <a:r>
              <a:rPr lang="en-US" sz="2800" b="1" dirty="0"/>
              <a:t>African Slave trade especially helped </a:t>
            </a:r>
            <a:r>
              <a:rPr lang="en-US" sz="2800" b="1" dirty="0" smtClean="0"/>
              <a:t>America because </a:t>
            </a:r>
            <a:r>
              <a:rPr lang="en-US" sz="2800" b="1" dirty="0"/>
              <a:t>the slaves helped harvesting crops.</a:t>
            </a:r>
          </a:p>
          <a:p>
            <a:pPr marL="0" indent="0">
              <a:buNone/>
            </a:pPr>
            <a:r>
              <a:rPr lang="en-US" sz="2800" b="1" dirty="0" smtClean="0"/>
              <a:t>Therefore </a:t>
            </a:r>
            <a:r>
              <a:rPr lang="en-US" sz="2800" b="1" dirty="0"/>
              <a:t>helping the economy </a:t>
            </a:r>
            <a:r>
              <a:rPr lang="en-US" sz="2800" b="1" dirty="0" smtClean="0"/>
              <a:t>because </a:t>
            </a:r>
            <a:r>
              <a:rPr lang="en-US" sz="2800" b="1" dirty="0"/>
              <a:t>of the increase in farm work and the selling of crops</a:t>
            </a:r>
            <a:r>
              <a:rPr lang="en-US" sz="2800" b="1" dirty="0" smtClean="0"/>
              <a:t>. They </a:t>
            </a:r>
            <a:r>
              <a:rPr lang="en-US" sz="2800" b="1" dirty="0"/>
              <a:t>also made money on selling the salves to other countries.</a:t>
            </a:r>
          </a:p>
        </p:txBody>
      </p:sp>
    </p:spTree>
    <p:extLst>
      <p:ext uri="{BB962C8B-B14F-4D97-AF65-F5344CB8AC3E}">
        <p14:creationId xmlns:p14="http://schemas.microsoft.com/office/powerpoint/2010/main" val="2462377776"/>
      </p:ext>
    </p:extLst>
  </p:cSld>
  <p:clrMapOvr>
    <a:masterClrMapping/>
  </p:clrMapOvr>
  <mc:AlternateContent xmlns:mc="http://schemas.openxmlformats.org/markup-compatibility/2006" xmlns:p14="http://schemas.microsoft.com/office/powerpoint/2010/main">
    <mc:Choice Requires="p14">
      <p:transition spd="slow" p14:dur="900" advClick="0" advTm="9000">
        <p14:warp dir="in"/>
      </p:transition>
    </mc:Choice>
    <mc:Fallback xmlns="">
      <p:transition spd="slow" advClick="0" advTm="9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31" presetClass="entr" presetSubtype="0" fill="hold" grpId="0" nodeType="after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 calcmode="lin" valueType="num">
                                      <p:cBhvr>
                                        <p:cTn id="12" dur="1000" fill="hold"/>
                                        <p:tgtEl>
                                          <p:spTgt spid="3">
                                            <p:txEl>
                                              <p:pRg st="0" end="0"/>
                                            </p:txEl>
                                          </p:spTgt>
                                        </p:tgtEl>
                                        <p:attrNameLst>
                                          <p:attrName>ppt_w</p:attrName>
                                        </p:attrNameLst>
                                      </p:cBhvr>
                                      <p:tavLst>
                                        <p:tav tm="0">
                                          <p:val>
                                            <p:fltVal val="0"/>
                                          </p:val>
                                        </p:tav>
                                        <p:tav tm="100000">
                                          <p:val>
                                            <p:strVal val="#ppt_w"/>
                                          </p:val>
                                        </p:tav>
                                      </p:tavLst>
                                    </p:anim>
                                    <p:anim calcmode="lin" valueType="num">
                                      <p:cBhvr>
                                        <p:cTn id="13" dur="1000" fill="hold"/>
                                        <p:tgtEl>
                                          <p:spTgt spid="3">
                                            <p:txEl>
                                              <p:pRg st="0" end="0"/>
                                            </p:txEl>
                                          </p:spTgt>
                                        </p:tgtEl>
                                        <p:attrNameLst>
                                          <p:attrName>ppt_h</p:attrName>
                                        </p:attrNameLst>
                                      </p:cBhvr>
                                      <p:tavLst>
                                        <p:tav tm="0">
                                          <p:val>
                                            <p:fltVal val="0"/>
                                          </p:val>
                                        </p:tav>
                                        <p:tav tm="100000">
                                          <p:val>
                                            <p:strVal val="#ppt_h"/>
                                          </p:val>
                                        </p:tav>
                                      </p:tavLst>
                                    </p:anim>
                                    <p:anim calcmode="lin" valueType="num">
                                      <p:cBhvr>
                                        <p:cTn id="14" dur="1000" fill="hold"/>
                                        <p:tgtEl>
                                          <p:spTgt spid="3">
                                            <p:txEl>
                                              <p:pRg st="0" end="0"/>
                                            </p:txEl>
                                          </p:spTgt>
                                        </p:tgtEl>
                                        <p:attrNameLst>
                                          <p:attrName>style.rotation</p:attrName>
                                        </p:attrNameLst>
                                      </p:cBhvr>
                                      <p:tavLst>
                                        <p:tav tm="0">
                                          <p:val>
                                            <p:fltVal val="90"/>
                                          </p:val>
                                        </p:tav>
                                        <p:tav tm="100000">
                                          <p:val>
                                            <p:fltVal val="0"/>
                                          </p:val>
                                        </p:tav>
                                      </p:tavLst>
                                    </p:anim>
                                    <p:animEffect transition="in" filter="fade">
                                      <p:cBhvr>
                                        <p:cTn id="15" dur="1000"/>
                                        <p:tgtEl>
                                          <p:spTgt spid="3">
                                            <p:txEl>
                                              <p:pRg st="0" end="0"/>
                                            </p:txEl>
                                          </p:spTgt>
                                        </p:tgtEl>
                                      </p:cBhvr>
                                    </p:animEffect>
                                  </p:childTnLst>
                                </p:cTn>
                              </p:par>
                              <p:par>
                                <p:cTn id="16" presetID="31" presetClass="entr" presetSubtype="0" fill="hold" grpId="0" nodeType="withEffect">
                                  <p:stCondLst>
                                    <p:cond delay="0"/>
                                  </p:stCondLst>
                                  <p:childTnLst>
                                    <p:set>
                                      <p:cBhvr>
                                        <p:cTn id="17" dur="1" fill="hold">
                                          <p:stCondLst>
                                            <p:cond delay="0"/>
                                          </p:stCondLst>
                                        </p:cTn>
                                        <p:tgtEl>
                                          <p:spTgt spid="3">
                                            <p:txEl>
                                              <p:pRg st="1" end="1"/>
                                            </p:txEl>
                                          </p:spTgt>
                                        </p:tgtEl>
                                        <p:attrNameLst>
                                          <p:attrName>style.visibility</p:attrName>
                                        </p:attrNameLst>
                                      </p:cBhvr>
                                      <p:to>
                                        <p:strVal val="visible"/>
                                      </p:to>
                                    </p:set>
                                    <p:anim calcmode="lin" valueType="num">
                                      <p:cBhvr>
                                        <p:cTn id="18" dur="1000" fill="hold"/>
                                        <p:tgtEl>
                                          <p:spTgt spid="3">
                                            <p:txEl>
                                              <p:pRg st="1" end="1"/>
                                            </p:txEl>
                                          </p:spTgt>
                                        </p:tgtEl>
                                        <p:attrNameLst>
                                          <p:attrName>ppt_w</p:attrName>
                                        </p:attrNameLst>
                                      </p:cBhvr>
                                      <p:tavLst>
                                        <p:tav tm="0">
                                          <p:val>
                                            <p:fltVal val="0"/>
                                          </p:val>
                                        </p:tav>
                                        <p:tav tm="100000">
                                          <p:val>
                                            <p:strVal val="#ppt_w"/>
                                          </p:val>
                                        </p:tav>
                                      </p:tavLst>
                                    </p:anim>
                                    <p:anim calcmode="lin" valueType="num">
                                      <p:cBhvr>
                                        <p:cTn id="19" dur="1000" fill="hold"/>
                                        <p:tgtEl>
                                          <p:spTgt spid="3">
                                            <p:txEl>
                                              <p:pRg st="1" end="1"/>
                                            </p:txEl>
                                          </p:spTgt>
                                        </p:tgtEl>
                                        <p:attrNameLst>
                                          <p:attrName>ppt_h</p:attrName>
                                        </p:attrNameLst>
                                      </p:cBhvr>
                                      <p:tavLst>
                                        <p:tav tm="0">
                                          <p:val>
                                            <p:fltVal val="0"/>
                                          </p:val>
                                        </p:tav>
                                        <p:tav tm="100000">
                                          <p:val>
                                            <p:strVal val="#ppt_h"/>
                                          </p:val>
                                        </p:tav>
                                      </p:tavLst>
                                    </p:anim>
                                    <p:anim calcmode="lin" valueType="num">
                                      <p:cBhvr>
                                        <p:cTn id="20" dur="1000" fill="hold"/>
                                        <p:tgtEl>
                                          <p:spTgt spid="3">
                                            <p:txEl>
                                              <p:pRg st="1" end="1"/>
                                            </p:txEl>
                                          </p:spTgt>
                                        </p:tgtEl>
                                        <p:attrNameLst>
                                          <p:attrName>style.rotation</p:attrName>
                                        </p:attrNameLst>
                                      </p:cBhvr>
                                      <p:tavLst>
                                        <p:tav tm="0">
                                          <p:val>
                                            <p:fltVal val="90"/>
                                          </p:val>
                                        </p:tav>
                                        <p:tav tm="100000">
                                          <p:val>
                                            <p:fltVal val="0"/>
                                          </p:val>
                                        </p:tav>
                                      </p:tavLst>
                                    </p:anim>
                                    <p:animEffect transition="in" filter="fade">
                                      <p:cBhvr>
                                        <p:cTn id="21" dur="10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uiExpand="1" build="p"/>
    </p:bld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33400" y="2286000"/>
            <a:ext cx="8229600" cy="2029691"/>
          </a:xfrm>
        </p:spPr>
        <p:style>
          <a:lnRef idx="2">
            <a:schemeClr val="accent6">
              <a:shade val="50000"/>
            </a:schemeClr>
          </a:lnRef>
          <a:fillRef idx="1">
            <a:schemeClr val="accent6"/>
          </a:fillRef>
          <a:effectRef idx="0">
            <a:schemeClr val="accent6"/>
          </a:effectRef>
          <a:fontRef idx="minor">
            <a:schemeClr val="lt1"/>
          </a:fontRef>
        </p:style>
        <p:txBody>
          <a:bodyPr>
            <a:normAutofit fontScale="90000"/>
          </a:bodyPr>
          <a:lstStyle/>
          <a:p>
            <a:r>
              <a:rPr lang="en-US" b="1" dirty="0"/>
              <a:t>Summary of why the Slave Trade was </a:t>
            </a:r>
            <a:r>
              <a:rPr lang="en-US" b="1" dirty="0" smtClean="0"/>
              <a:t>vital?</a:t>
            </a:r>
            <a:r>
              <a:rPr lang="en-US" dirty="0"/>
              <a:t/>
            </a:r>
            <a:br>
              <a:rPr lang="en-US" dirty="0"/>
            </a:br>
            <a:endParaRPr lang="en-US" dirty="0"/>
          </a:p>
        </p:txBody>
      </p:sp>
      <p:sp>
        <p:nvSpPr>
          <p:cNvPr id="3" name="Content Placeholder 2"/>
          <p:cNvSpPr>
            <a:spLocks noGrp="1"/>
          </p:cNvSpPr>
          <p:nvPr>
            <p:ph idx="1"/>
          </p:nvPr>
        </p:nvSpPr>
        <p:spPr>
          <a:xfrm>
            <a:off x="152400" y="1905000"/>
            <a:ext cx="8534400" cy="3733800"/>
          </a:xfrm>
        </p:spPr>
        <p:txBody>
          <a:bodyPr>
            <a:normAutofit/>
          </a:bodyPr>
          <a:lstStyle/>
          <a:p>
            <a:pPr marL="0" indent="0">
              <a:buNone/>
            </a:pPr>
            <a:r>
              <a:rPr lang="en-US" dirty="0"/>
              <a:t/>
            </a:r>
            <a:br>
              <a:rPr lang="en-US" dirty="0"/>
            </a:br>
            <a:r>
              <a:rPr lang="en-US" dirty="0"/>
              <a:t/>
            </a:r>
            <a:br>
              <a:rPr lang="en-US" dirty="0"/>
            </a:br>
            <a:endParaRPr lang="en-US" dirty="0"/>
          </a:p>
        </p:txBody>
      </p:sp>
    </p:spTree>
    <p:extLst>
      <p:ext uri="{BB962C8B-B14F-4D97-AF65-F5344CB8AC3E}">
        <p14:creationId xmlns:p14="http://schemas.microsoft.com/office/powerpoint/2010/main" val="2991364955"/>
      </p:ext>
    </p:extLst>
  </p:cSld>
  <p:clrMapOvr>
    <a:masterClrMapping/>
  </p:clrMapOvr>
  <p:transition spd="slow" advClick="0" advTm="500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pic>
        <p:nvPicPr>
          <p:cNvPr id="1026" name="Picture 2" descr="http://www.philatelia.net/pict/cat6/dir1/79ru.jpg"/>
          <p:cNvPicPr>
            <a:picLocks noChangeAspect="1" noChangeArrowheads="1"/>
          </p:cNvPicPr>
          <p:nvPr/>
        </p:nvPicPr>
        <p:blipFill>
          <a:blip r:embed="rId3">
            <a:duotone>
              <a:prstClr val="black"/>
              <a:srgbClr val="D9C3A5">
                <a:tint val="50000"/>
                <a:satMod val="180000"/>
              </a:srgbClr>
            </a:duotone>
            <a:extLst>
              <a:ext uri="{BEBA8EAE-BF5A-486C-A8C5-ECC9F3942E4B}">
                <a14:imgProps xmlns:a14="http://schemas.microsoft.com/office/drawing/2010/main">
                  <a14:imgLayer r:embed="rId4">
                    <a14:imgEffect>
                      <a14:colorTemperature colorTemp="7200"/>
                    </a14:imgEffect>
                  </a14:imgLayer>
                </a14:imgProps>
              </a:ext>
              <a:ext uri="{28A0092B-C50C-407E-A947-70E740481C1C}">
                <a14:useLocalDpi xmlns:a14="http://schemas.microsoft.com/office/drawing/2010/main" val="0"/>
              </a:ext>
            </a:extLst>
          </a:blip>
          <a:srcRect/>
          <a:stretch>
            <a:fillRect/>
          </a:stretch>
        </p:blipFill>
        <p:spPr bwMode="auto">
          <a:xfrm>
            <a:off x="609600" y="1295400"/>
            <a:ext cx="7791060" cy="4772026"/>
          </a:xfrm>
          <a:prstGeom prst="rect">
            <a:avLst/>
          </a:prstGeom>
          <a:noFill/>
          <a:extLst>
            <a:ext uri="{909E8E84-426E-40DD-AFC4-6F175D3DCCD1}">
              <a14:hiddenFill xmlns:a14="http://schemas.microsoft.com/office/drawing/2010/main">
                <a:solidFill>
                  <a:srgbClr val="FFFFFF"/>
                </a:solidFill>
              </a14:hiddenFill>
            </a:ext>
          </a:extLst>
        </p:spPr>
      </p:pic>
      <p:sp>
        <p:nvSpPr>
          <p:cNvPr id="3" name="Content Placeholder 2"/>
          <p:cNvSpPr>
            <a:spLocks noGrp="1"/>
          </p:cNvSpPr>
          <p:nvPr>
            <p:ph idx="1"/>
          </p:nvPr>
        </p:nvSpPr>
        <p:spPr>
          <a:xfrm>
            <a:off x="390330" y="762000"/>
            <a:ext cx="8229600" cy="4525963"/>
          </a:xfrm>
        </p:spPr>
        <p:txBody>
          <a:bodyPr/>
          <a:lstStyle/>
          <a:p>
            <a:r>
              <a:rPr lang="en-US" b="1" dirty="0"/>
              <a:t>Slaves provided cheap </a:t>
            </a:r>
            <a:r>
              <a:rPr lang="en-US" b="1" dirty="0" err="1"/>
              <a:t>labour</a:t>
            </a:r>
            <a:r>
              <a:rPr lang="en-US" b="1" dirty="0"/>
              <a:t> to the colonies in the New World</a:t>
            </a:r>
            <a:r>
              <a:rPr lang="en-US" dirty="0"/>
              <a:t/>
            </a:r>
            <a:br>
              <a:rPr lang="en-US" dirty="0"/>
            </a:br>
            <a:endParaRPr lang="en-US" dirty="0"/>
          </a:p>
        </p:txBody>
      </p:sp>
    </p:spTree>
    <p:extLst>
      <p:ext uri="{BB962C8B-B14F-4D97-AF65-F5344CB8AC3E}">
        <p14:creationId xmlns:p14="http://schemas.microsoft.com/office/powerpoint/2010/main" val="69133073"/>
      </p:ext>
    </p:extLst>
  </p:cSld>
  <p:clrMapOvr>
    <a:masterClrMapping/>
  </p:clrMapOvr>
  <mc:AlternateContent xmlns:mc="http://schemas.openxmlformats.org/markup-compatibility/2006">
    <mc:Choice xmlns:p14="http://schemas.microsoft.com/office/powerpoint/2010/main" Requires="p14">
      <p:transition spd="slow" p14:dur="1500" advClick="0" advTm="7000">
        <p14:window dir="vert"/>
      </p:transition>
    </mc:Choice>
    <mc:Fallback>
      <p:transition spd="slow" advClick="0" advTm="7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0" presetClass="entr" presetSubtype="0" fill="hold" nodeType="withEffect">
                                  <p:stCondLst>
                                    <p:cond delay="0"/>
                                  </p:stCondLst>
                                  <p:childTnLst>
                                    <p:set>
                                      <p:cBhvr>
                                        <p:cTn id="8" dur="1" fill="hold">
                                          <p:stCondLst>
                                            <p:cond delay="0"/>
                                          </p:stCondLst>
                                        </p:cTn>
                                        <p:tgtEl>
                                          <p:spTgt spid="1026"/>
                                        </p:tgtEl>
                                        <p:attrNameLst>
                                          <p:attrName>style.visibility</p:attrName>
                                        </p:attrNameLst>
                                      </p:cBhvr>
                                      <p:to>
                                        <p:strVal val="visible"/>
                                      </p:to>
                                    </p:set>
                                    <p:animEffect transition="in" filter="fade">
                                      <p:cBhvr>
                                        <p:cTn id="9" dur="500"/>
                                        <p:tgtEl>
                                          <p:spTgt spid="10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Picture 3"/>
          <p:cNvPicPr>
            <a:picLocks noChangeAspect="1"/>
          </p:cNvPicPr>
          <p:nvPr/>
        </p:nvPicPr>
        <p:blipFill>
          <a:blip r:embed="rId3">
            <a:extLst>
              <a:ext uri="{BEBA8EAE-BF5A-486C-A8C5-ECC9F3942E4B}">
                <a14:imgProps xmlns:a14="http://schemas.microsoft.com/office/drawing/2010/main">
                  <a14:imgLayer r:embed="rId4">
                    <a14:imgEffect>
                      <a14:saturation sat="200000"/>
                    </a14:imgEffect>
                  </a14:imgLayer>
                </a14:imgProps>
              </a:ext>
              <a:ext uri="{28A0092B-C50C-407E-A947-70E740481C1C}">
                <a14:useLocalDpi xmlns:a14="http://schemas.microsoft.com/office/drawing/2010/main" val="0"/>
              </a:ext>
            </a:extLst>
          </a:blip>
          <a:stretch>
            <a:fillRect/>
          </a:stretch>
        </p:blipFill>
        <p:spPr>
          <a:xfrm>
            <a:off x="228600" y="1066800"/>
            <a:ext cx="8786037" cy="5105400"/>
          </a:xfrm>
          <a:prstGeom prst="rect">
            <a:avLst/>
          </a:prstGeom>
        </p:spPr>
      </p:pic>
      <p:sp>
        <p:nvSpPr>
          <p:cNvPr id="3" name="Content Placeholder 2"/>
          <p:cNvSpPr>
            <a:spLocks noGrp="1"/>
          </p:cNvSpPr>
          <p:nvPr>
            <p:ph idx="1"/>
          </p:nvPr>
        </p:nvSpPr>
        <p:spPr/>
        <p:txBody>
          <a:bodyPr>
            <a:normAutofit/>
          </a:bodyPr>
          <a:lstStyle/>
          <a:p>
            <a:r>
              <a:rPr lang="en-US" b="1" dirty="0"/>
              <a:t>Europeans' appetite for things like sugar increased which meant they needed more </a:t>
            </a:r>
            <a:r>
              <a:rPr lang="en-US" b="1" dirty="0" smtClean="0"/>
              <a:t>supplies</a:t>
            </a:r>
            <a:endParaRPr lang="en-US" b="1" dirty="0"/>
          </a:p>
        </p:txBody>
      </p:sp>
    </p:spTree>
    <p:extLst>
      <p:ext uri="{BB962C8B-B14F-4D97-AF65-F5344CB8AC3E}">
        <p14:creationId xmlns:p14="http://schemas.microsoft.com/office/powerpoint/2010/main" val="2564536190"/>
      </p:ext>
    </p:extLst>
  </p:cSld>
  <p:clrMapOvr>
    <a:masterClrMapping/>
  </p:clrMapOvr>
  <mc:AlternateContent xmlns:mc="http://schemas.openxmlformats.org/markup-compatibility/2006">
    <mc:Choice xmlns:p14="http://schemas.microsoft.com/office/powerpoint/2010/main" Requires="p14">
      <p:transition spd="slow" p14:dur="1500" advClick="0" advTm="10000">
        <p14:window dir="vert"/>
      </p:transition>
    </mc:Choice>
    <mc:Fallback>
      <p:transition spd="slow" advClick="0" advTm="10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0" presetClass="entr" presetSubtype="0" fill="hold" nodeType="withEffect">
                                  <p:stCondLst>
                                    <p:cond delay="0"/>
                                  </p:stCondLst>
                                  <p:childTnLst>
                                    <p:set>
                                      <p:cBhvr>
                                        <p:cTn id="8" dur="1" fill="hold">
                                          <p:stCondLst>
                                            <p:cond delay="0"/>
                                          </p:stCondLst>
                                        </p:cTn>
                                        <p:tgtEl>
                                          <p:spTgt spid="4"/>
                                        </p:tgtEl>
                                        <p:attrNameLst>
                                          <p:attrName>style.visibility</p:attrName>
                                        </p:attrNameLst>
                                      </p:cBhvr>
                                      <p:to>
                                        <p:strVal val="visible"/>
                                      </p:to>
                                    </p:set>
                                    <p:animEffect transition="in" filter="fade">
                                      <p:cBhvr>
                                        <p:cTn id="9"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59</TotalTime>
  <Words>289</Words>
  <Application>Microsoft Office PowerPoint</Application>
  <PresentationFormat>On-screen Show (4:3)</PresentationFormat>
  <Paragraphs>16</Paragraphs>
  <Slides>11</Slides>
  <Notes>0</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Office Theme</vt:lpstr>
      <vt:lpstr>The Effects of European Colinisation on Africans in the Slave Trade</vt:lpstr>
      <vt:lpstr>The African Slave Triangle </vt:lpstr>
      <vt:lpstr>PowerPoint Presentation</vt:lpstr>
      <vt:lpstr>PowerPoint Presentation</vt:lpstr>
      <vt:lpstr>PowerPoint Presentation</vt:lpstr>
      <vt:lpstr>How and why was the African slave trade vital to the economy of the New World </vt:lpstr>
      <vt:lpstr>Summary of why the Slave Trade was vital? </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Effects of European Colinisation on Africans in the Slave Trade</dc:title>
  <dc:creator>Isabella  Ryan</dc:creator>
  <cp:lastModifiedBy>Isabella  Ryan</cp:lastModifiedBy>
  <cp:revision>8</cp:revision>
  <dcterms:created xsi:type="dcterms:W3CDTF">2011-05-02T00:20:04Z</dcterms:created>
  <dcterms:modified xsi:type="dcterms:W3CDTF">2011-05-03T06:06:31Z</dcterms:modified>
</cp:coreProperties>
</file>